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9" r:id="rId5"/>
    <p:sldId id="263" r:id="rId6"/>
    <p:sldId id="262" r:id="rId7"/>
    <p:sldId id="261" r:id="rId8"/>
    <p:sldId id="264" r:id="rId9"/>
    <p:sldId id="267" r:id="rId10"/>
    <p:sldId id="266" r:id="rId11"/>
    <p:sldId id="26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224"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772400" cy="1470025"/>
          </a:xfrm>
        </p:spPr>
        <p:txBody>
          <a:bodyPr>
            <a:normAutofit/>
          </a:bodyPr>
          <a:lstStyle/>
          <a:p>
            <a:r>
              <a:rPr lang="en-US" sz="7200" b="1" dirty="0" smtClean="0"/>
              <a:t>FISCAL POLICY </a:t>
            </a:r>
            <a:endParaRPr lang="en-US" sz="7200" dirty="0"/>
          </a:p>
        </p:txBody>
      </p:sp>
      <p:sp>
        <p:nvSpPr>
          <p:cNvPr id="4" name="Subtitle 3"/>
          <p:cNvSpPr>
            <a:spLocks noGrp="1"/>
          </p:cNvSpPr>
          <p:nvPr>
            <p:ph type="subTitle" idx="1"/>
          </p:nvPr>
        </p:nvSpPr>
        <p:spPr>
          <a:xfrm>
            <a:off x="685800" y="1752600"/>
            <a:ext cx="8001000" cy="4724400"/>
          </a:xfrm>
        </p:spPr>
        <p:txBody>
          <a:bodyPr>
            <a:normAutofit/>
          </a:bodyPr>
          <a:lstStyle/>
          <a:p>
            <a:pPr algn="r"/>
            <a:r>
              <a:rPr lang="en-US" sz="2400" dirty="0" smtClean="0">
                <a:solidFill>
                  <a:schemeClr val="tx1"/>
                </a:solidFill>
              </a:rPr>
              <a:t>REMYAKRISHNAN.R</a:t>
            </a:r>
          </a:p>
          <a:p>
            <a:pPr algn="r"/>
            <a:r>
              <a:rPr lang="en-US" sz="2400" dirty="0" smtClean="0">
                <a:solidFill>
                  <a:schemeClr val="tx1"/>
                </a:solidFill>
              </a:rPr>
              <a:t>ASSISTANT PROFESSOR</a:t>
            </a:r>
          </a:p>
          <a:p>
            <a:pPr algn="r"/>
            <a:r>
              <a:rPr lang="en-US" sz="2400" dirty="0" smtClean="0">
                <a:solidFill>
                  <a:schemeClr val="tx1"/>
                </a:solidFill>
              </a:rPr>
              <a:t>DEPT. OF ECONOMICS</a:t>
            </a:r>
          </a:p>
          <a:p>
            <a:pPr algn="r"/>
            <a:r>
              <a:rPr lang="en-US" sz="2400" dirty="0" smtClean="0">
                <a:solidFill>
                  <a:schemeClr val="tx1"/>
                </a:solidFill>
              </a:rPr>
              <a:t>NSS COLLEGE PANDALAM</a:t>
            </a:r>
            <a:endParaRPr lang="en-US" sz="2400" dirty="0">
              <a:solidFill>
                <a:schemeClr val="tx1"/>
              </a:solidFill>
            </a:endParaRPr>
          </a:p>
        </p:txBody>
      </p:sp>
    </p:spTree>
    <p:extLst>
      <p:ext uri="{BB962C8B-B14F-4D97-AF65-F5344CB8AC3E}">
        <p14:creationId xmlns:p14="http://schemas.microsoft.com/office/powerpoint/2010/main" val="3550345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981200"/>
            <a:ext cx="8001000" cy="3970318"/>
          </a:xfrm>
          <a:prstGeom prst="rect">
            <a:avLst/>
          </a:prstGeom>
          <a:noFill/>
        </p:spPr>
        <p:txBody>
          <a:bodyPr wrap="square" rtlCol="0">
            <a:spAutoFit/>
          </a:bodyPr>
          <a:lstStyle/>
          <a:p>
            <a:pPr marL="285750" indent="-285750" algn="just">
              <a:buFont typeface="Arial" pitchFamily="34" charset="0"/>
              <a:buChar char="•"/>
            </a:pPr>
            <a:r>
              <a:rPr lang="en-US" sz="3600" dirty="0"/>
              <a:t>R</a:t>
            </a:r>
            <a:r>
              <a:rPr lang="en-US" sz="3600" dirty="0" smtClean="0"/>
              <a:t>esponsibility </a:t>
            </a:r>
            <a:r>
              <a:rPr lang="en-US" sz="3600" dirty="0"/>
              <a:t>of the state to promote investment in social and economic </a:t>
            </a:r>
            <a:r>
              <a:rPr lang="en-US" sz="3600" dirty="0" smtClean="0"/>
              <a:t>overheads</a:t>
            </a:r>
          </a:p>
          <a:p>
            <a:pPr marL="285750" indent="-285750" algn="just">
              <a:buFont typeface="Arial" pitchFamily="34" charset="0"/>
              <a:buChar char="•"/>
            </a:pPr>
            <a:r>
              <a:rPr lang="en-US" sz="3600" dirty="0"/>
              <a:t>Investment in transport, communications, river and power development, soil conservation etc. falls under economic overheads</a:t>
            </a:r>
          </a:p>
        </p:txBody>
      </p:sp>
      <p:sp>
        <p:nvSpPr>
          <p:cNvPr id="4" name="Rectangle 3"/>
          <p:cNvSpPr/>
          <p:nvPr/>
        </p:nvSpPr>
        <p:spPr>
          <a:xfrm>
            <a:off x="685800" y="762000"/>
            <a:ext cx="7647286" cy="646331"/>
          </a:xfrm>
          <a:prstGeom prst="rect">
            <a:avLst/>
          </a:prstGeom>
        </p:spPr>
        <p:txBody>
          <a:bodyPr wrap="none">
            <a:spAutoFit/>
          </a:bodyPr>
          <a:lstStyle/>
          <a:p>
            <a:r>
              <a:rPr lang="en-US" sz="3600" b="1" dirty="0"/>
              <a:t>Encourage Socially Optimal Investment</a:t>
            </a:r>
            <a:endParaRPr lang="en-US" sz="3600" dirty="0"/>
          </a:p>
        </p:txBody>
      </p:sp>
    </p:spTree>
    <p:extLst>
      <p:ext uri="{BB962C8B-B14F-4D97-AF65-F5344CB8AC3E}">
        <p14:creationId xmlns:p14="http://schemas.microsoft.com/office/powerpoint/2010/main" val="3477836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200"/>
            <a:ext cx="8458200" cy="4191000"/>
          </a:xfrm>
        </p:spPr>
        <p:txBody>
          <a:bodyPr>
            <a:normAutofit fontScale="90000"/>
          </a:bodyPr>
          <a:lstStyle/>
          <a:p>
            <a:r>
              <a:rPr lang="en-US" sz="2400" dirty="0"/>
              <a:t>Scope and Time Limit of Fiscal </a:t>
            </a:r>
            <a:r>
              <a:rPr lang="en-US" sz="2400" dirty="0" smtClean="0"/>
              <a:t>Measurement</a:t>
            </a:r>
            <a:br>
              <a:rPr lang="en-US" sz="2400" dirty="0" smtClean="0"/>
            </a:br>
            <a:r>
              <a:rPr lang="en-US" sz="2400" dirty="0" smtClean="0"/>
              <a:t/>
            </a:r>
            <a:br>
              <a:rPr lang="en-US" sz="2400" dirty="0" smtClean="0"/>
            </a:br>
            <a:r>
              <a:rPr lang="en-US" sz="2400" dirty="0" smtClean="0"/>
              <a:t>Changes </a:t>
            </a:r>
            <a:r>
              <a:rPr lang="en-US" sz="2400" dirty="0"/>
              <a:t>in Balance of </a:t>
            </a:r>
            <a:r>
              <a:rPr lang="en-US" sz="2400" dirty="0" smtClean="0"/>
              <a:t>Payment</a:t>
            </a:r>
            <a:br>
              <a:rPr lang="en-US" sz="2400" dirty="0" smtClean="0"/>
            </a:br>
            <a:r>
              <a:rPr lang="en-US" sz="2400" dirty="0"/>
              <a:t/>
            </a:r>
            <a:br>
              <a:rPr lang="en-US" sz="2400" dirty="0"/>
            </a:br>
            <a:r>
              <a:rPr lang="en-US" sz="2400" dirty="0"/>
              <a:t>Limitations on the Distribution of </a:t>
            </a:r>
            <a:r>
              <a:rPr lang="en-US" sz="2400" dirty="0" smtClean="0"/>
              <a:t>Income</a:t>
            </a:r>
            <a:br>
              <a:rPr lang="en-US" sz="2400" dirty="0" smtClean="0"/>
            </a:br>
            <a:r>
              <a:rPr lang="en-US" sz="2400" dirty="0"/>
              <a:t/>
            </a:r>
            <a:br>
              <a:rPr lang="en-US" sz="2400" dirty="0"/>
            </a:br>
            <a:r>
              <a:rPr lang="en-US" sz="2000" dirty="0"/>
              <a:t>Conflicts in the Objectives of Fiscal </a:t>
            </a:r>
            <a:r>
              <a:rPr lang="en-US" sz="2000" dirty="0" smtClean="0"/>
              <a:t>Policy</a:t>
            </a:r>
            <a:br>
              <a:rPr lang="en-US" sz="2000" dirty="0" smtClean="0"/>
            </a:br>
            <a:r>
              <a:rPr lang="en-US" sz="2000" dirty="0"/>
              <a:t/>
            </a:r>
            <a:br>
              <a:rPr lang="en-US" sz="2000" dirty="0"/>
            </a:br>
            <a:r>
              <a:rPr lang="en-US" sz="2000" dirty="0" smtClean="0"/>
              <a:t>Lack </a:t>
            </a:r>
            <a:r>
              <a:rPr lang="en-US" sz="2000" dirty="0"/>
              <a:t>of Co-ordination between The Various Fiscal </a:t>
            </a:r>
            <a:r>
              <a:rPr lang="en-US" sz="2000" dirty="0" smtClean="0"/>
              <a:t>Tools</a:t>
            </a:r>
            <a:br>
              <a:rPr lang="en-US" sz="2000" dirty="0" smtClean="0"/>
            </a:br>
            <a:r>
              <a:rPr lang="en-US" sz="2400" dirty="0" smtClean="0"/>
              <a:t/>
            </a:r>
            <a:br>
              <a:rPr lang="en-US" sz="2400" dirty="0" smtClean="0"/>
            </a:br>
            <a:r>
              <a:rPr lang="en-US" sz="2400" dirty="0" smtClean="0"/>
              <a:t/>
            </a:r>
            <a:br>
              <a:rPr lang="en-US" sz="2400" dirty="0" smtClean="0"/>
            </a:br>
            <a:r>
              <a:rPr lang="en-US" sz="2000" dirty="0"/>
              <a:t>Delay in the Implementation of Fiscal Measures</a:t>
            </a:r>
            <a:endParaRPr lang="en-US" sz="2400" dirty="0"/>
          </a:p>
        </p:txBody>
      </p:sp>
      <p:sp>
        <p:nvSpPr>
          <p:cNvPr id="3" name="Text Placeholder 2"/>
          <p:cNvSpPr>
            <a:spLocks noGrp="1"/>
          </p:cNvSpPr>
          <p:nvPr>
            <p:ph type="body" idx="1"/>
          </p:nvPr>
        </p:nvSpPr>
        <p:spPr>
          <a:xfrm>
            <a:off x="609600" y="304800"/>
            <a:ext cx="7772400" cy="1500187"/>
          </a:xfrm>
        </p:spPr>
        <p:txBody>
          <a:bodyPr/>
          <a:lstStyle/>
          <a:p>
            <a:pPr algn="ctr"/>
            <a:r>
              <a:rPr lang="en-US" sz="4800" b="1" dirty="0">
                <a:solidFill>
                  <a:schemeClr val="tx1"/>
                </a:solidFill>
              </a:rPr>
              <a:t>Limitations of Fiscal Policy</a:t>
            </a:r>
            <a:endParaRPr lang="en-US" sz="4800" dirty="0">
              <a:solidFill>
                <a:schemeClr val="tx1"/>
              </a:solidFill>
            </a:endParaRPr>
          </a:p>
          <a:p>
            <a:endParaRPr lang="en-US" dirty="0"/>
          </a:p>
        </p:txBody>
      </p:sp>
    </p:spTree>
    <p:extLst>
      <p:ext uri="{BB962C8B-B14F-4D97-AF65-F5344CB8AC3E}">
        <p14:creationId xmlns:p14="http://schemas.microsoft.com/office/powerpoint/2010/main" val="801758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FISCAL POLICY </a:t>
            </a:r>
            <a:endParaRPr lang="en-IN" dirty="0"/>
          </a:p>
        </p:txBody>
      </p:sp>
      <p:sp>
        <p:nvSpPr>
          <p:cNvPr id="3" name="Content Placeholder 2"/>
          <p:cNvSpPr>
            <a:spLocks noGrp="1"/>
          </p:cNvSpPr>
          <p:nvPr>
            <p:ph idx="1"/>
          </p:nvPr>
        </p:nvSpPr>
        <p:spPr/>
        <p:txBody>
          <a:bodyPr>
            <a:normAutofit fontScale="70000" lnSpcReduction="20000"/>
          </a:bodyPr>
          <a:lstStyle/>
          <a:p>
            <a:pPr algn="just"/>
            <a:r>
              <a:rPr lang="en-US" dirty="0" smtClean="0"/>
              <a:t>Fiscal policy means the use of taxation, public borrowing and public expenditure by Government for purposes of stabilization or development</a:t>
            </a:r>
          </a:p>
          <a:p>
            <a:pPr algn="just"/>
            <a:endParaRPr lang="en-US" dirty="0" smtClean="0"/>
          </a:p>
          <a:p>
            <a:pPr algn="just"/>
            <a:r>
              <a:rPr lang="en-US" dirty="0" smtClean="0"/>
              <a:t>It aims economic stabilization in developed countries and economic growth in UDC’s. </a:t>
            </a:r>
          </a:p>
          <a:p>
            <a:pPr algn="just"/>
            <a:endParaRPr lang="en-US" dirty="0" smtClean="0"/>
          </a:p>
          <a:p>
            <a:pPr algn="just"/>
            <a:r>
              <a:rPr lang="en-US" dirty="0" smtClean="0"/>
              <a:t>The fiscal policy is generally concerned with the income and expenditure of the Government in an economy</a:t>
            </a:r>
          </a:p>
          <a:p>
            <a:pPr algn="just"/>
            <a:endParaRPr lang="en-US" dirty="0" smtClean="0"/>
          </a:p>
          <a:p>
            <a:pPr algn="just"/>
            <a:r>
              <a:rPr lang="en-US" dirty="0" smtClean="0"/>
              <a:t>The concept of fiscal policy has originated by J. M. Keynes in Economics in his famous book entitled, ‘The General, Theory of Employment, Interest and Money’ in 1936. Then A. P. Lerner has also given support to Keynesian view about fiscal policy</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371600" y="457200"/>
            <a:ext cx="6934200" cy="6400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5400" b="1" dirty="0" smtClean="0"/>
              <a:t>Objectives of Fiscal Policy </a:t>
            </a:r>
            <a:endParaRPr lang="en-US" sz="5400" dirty="0" smtClean="0"/>
          </a:p>
          <a:p>
            <a:pPr>
              <a:buFont typeface="Wingdings" pitchFamily="2" charset="2"/>
              <a:buChar char="q"/>
            </a:pPr>
            <a:r>
              <a:rPr lang="en-US" b="1" dirty="0"/>
              <a:t>Full </a:t>
            </a:r>
            <a:r>
              <a:rPr lang="en-US" b="1" dirty="0" smtClean="0"/>
              <a:t>Employment</a:t>
            </a:r>
          </a:p>
          <a:p>
            <a:pPr>
              <a:buFont typeface="Wingdings" pitchFamily="2" charset="2"/>
              <a:buChar char="q"/>
            </a:pPr>
            <a:r>
              <a:rPr lang="en-US" b="1" dirty="0"/>
              <a:t>Economic </a:t>
            </a:r>
            <a:r>
              <a:rPr lang="en-US" b="1" dirty="0" smtClean="0"/>
              <a:t>Stability</a:t>
            </a:r>
            <a:endParaRPr lang="en-US" b="1" dirty="0"/>
          </a:p>
          <a:p>
            <a:pPr>
              <a:buFont typeface="Wingdings" pitchFamily="2" charset="2"/>
              <a:buChar char="q"/>
            </a:pPr>
            <a:r>
              <a:rPr lang="en-US" b="1" dirty="0"/>
              <a:t>Increase the Rate of Capital formation and </a:t>
            </a:r>
            <a:r>
              <a:rPr lang="en-US" b="1" dirty="0" smtClean="0"/>
              <a:t>Investment</a:t>
            </a:r>
          </a:p>
          <a:p>
            <a:pPr>
              <a:buFont typeface="Wingdings" pitchFamily="2" charset="2"/>
              <a:buChar char="q"/>
            </a:pPr>
            <a:r>
              <a:rPr lang="en-US" b="1" dirty="0"/>
              <a:t>Equitable Distribution of Wealth and </a:t>
            </a:r>
            <a:r>
              <a:rPr lang="en-US" b="1" dirty="0" smtClean="0"/>
              <a:t>Income</a:t>
            </a:r>
          </a:p>
        </p:txBody>
      </p:sp>
    </p:spTree>
    <p:extLst>
      <p:ext uri="{BB962C8B-B14F-4D97-AF65-F5344CB8AC3E}">
        <p14:creationId xmlns:p14="http://schemas.microsoft.com/office/powerpoint/2010/main" val="3893145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357745" y="0"/>
            <a:ext cx="6934200" cy="6705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5400" b="1" dirty="0" smtClean="0"/>
              <a:t>Objectives of Fiscal Policy</a:t>
            </a:r>
            <a:endParaRPr lang="en-US" sz="5400" dirty="0" smtClean="0"/>
          </a:p>
          <a:p>
            <a:pPr>
              <a:buFont typeface="Wingdings" pitchFamily="2" charset="2"/>
              <a:buChar char="q"/>
            </a:pPr>
            <a:r>
              <a:rPr lang="en-US" b="1" dirty="0"/>
              <a:t>Counteract </a:t>
            </a:r>
            <a:r>
              <a:rPr lang="en-US" b="1" dirty="0" smtClean="0"/>
              <a:t>Inflation</a:t>
            </a:r>
          </a:p>
          <a:p>
            <a:pPr>
              <a:buFont typeface="Wingdings" pitchFamily="2" charset="2"/>
              <a:buChar char="q"/>
            </a:pPr>
            <a:endParaRPr lang="en-US" b="1" dirty="0" smtClean="0"/>
          </a:p>
          <a:p>
            <a:pPr>
              <a:buFont typeface="Wingdings" pitchFamily="2" charset="2"/>
              <a:buChar char="q"/>
            </a:pPr>
            <a:r>
              <a:rPr lang="en-US" b="1" dirty="0"/>
              <a:t>Increase the Standard of </a:t>
            </a:r>
            <a:r>
              <a:rPr lang="en-US" b="1" dirty="0" smtClean="0"/>
              <a:t>Living</a:t>
            </a:r>
          </a:p>
          <a:p>
            <a:pPr marL="0" indent="0">
              <a:buNone/>
            </a:pPr>
            <a:endParaRPr lang="en-US" b="1" dirty="0" smtClean="0"/>
          </a:p>
          <a:p>
            <a:pPr>
              <a:buFont typeface="Wingdings" pitchFamily="2" charset="2"/>
              <a:buChar char="q"/>
            </a:pPr>
            <a:r>
              <a:rPr lang="en-US" b="1" dirty="0"/>
              <a:t>Encourage Socially Optimal Investment</a:t>
            </a:r>
            <a:endParaRPr lang="en-US" dirty="0"/>
          </a:p>
          <a:p>
            <a:pPr marL="0" indent="0">
              <a:buNone/>
            </a:pPr>
            <a:endParaRPr lang="en-US" b="1" dirty="0" smtClean="0"/>
          </a:p>
        </p:txBody>
      </p:sp>
    </p:spTree>
    <p:extLst>
      <p:ext uri="{BB962C8B-B14F-4D97-AF65-F5344CB8AC3E}">
        <p14:creationId xmlns:p14="http://schemas.microsoft.com/office/powerpoint/2010/main" val="3484459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4200" y="692727"/>
            <a:ext cx="3774046" cy="707886"/>
          </a:xfrm>
          <a:prstGeom prst="rect">
            <a:avLst/>
          </a:prstGeom>
        </p:spPr>
        <p:txBody>
          <a:bodyPr wrap="none">
            <a:spAutoFit/>
          </a:bodyPr>
          <a:lstStyle/>
          <a:p>
            <a:pPr algn="ctr"/>
            <a:r>
              <a:rPr lang="en-US" sz="4000" b="1" dirty="0"/>
              <a:t>Full Employment</a:t>
            </a:r>
            <a:endParaRPr lang="en-US" sz="4000" dirty="0"/>
          </a:p>
        </p:txBody>
      </p:sp>
      <p:sp>
        <p:nvSpPr>
          <p:cNvPr id="3" name="TextBox 2"/>
          <p:cNvSpPr txBox="1"/>
          <p:nvPr/>
        </p:nvSpPr>
        <p:spPr>
          <a:xfrm>
            <a:off x="533400" y="1414468"/>
            <a:ext cx="8077200" cy="5078313"/>
          </a:xfrm>
          <a:prstGeom prst="rect">
            <a:avLst/>
          </a:prstGeom>
          <a:noFill/>
        </p:spPr>
        <p:txBody>
          <a:bodyPr wrap="square" rtlCol="0">
            <a:spAutoFit/>
          </a:bodyPr>
          <a:lstStyle/>
          <a:p>
            <a:pPr marL="285750" indent="-285750" algn="just">
              <a:buFont typeface="Wingdings" pitchFamily="2" charset="2"/>
              <a:buChar char="§"/>
            </a:pPr>
            <a:r>
              <a:rPr lang="en-US" sz="3600" dirty="0"/>
              <a:t>Public expenditure on social overheads, PSE’s etc. help to create employment </a:t>
            </a:r>
            <a:r>
              <a:rPr lang="en-US" sz="3600" dirty="0" smtClean="0"/>
              <a:t>opportunities</a:t>
            </a:r>
          </a:p>
          <a:p>
            <a:pPr marL="285750" indent="-285750" algn="just">
              <a:buFont typeface="Wingdings" pitchFamily="2" charset="2"/>
              <a:buChar char="§"/>
            </a:pPr>
            <a:r>
              <a:rPr lang="en-US" sz="3600" dirty="0" smtClean="0"/>
              <a:t> </a:t>
            </a:r>
            <a:r>
              <a:rPr lang="en-US" sz="3600" dirty="0"/>
              <a:t>Tax holidays and subsidies to start industries in rural areas help to generate </a:t>
            </a:r>
            <a:r>
              <a:rPr lang="en-US" sz="3600" dirty="0" smtClean="0"/>
              <a:t>employment</a:t>
            </a:r>
          </a:p>
          <a:p>
            <a:pPr marL="285750" indent="-285750" algn="just">
              <a:buFont typeface="Wingdings" pitchFamily="2" charset="2"/>
              <a:buChar char="§"/>
            </a:pPr>
            <a:r>
              <a:rPr lang="en-US" sz="3600" dirty="0"/>
              <a:t>Public expenditure in India on schemes like </a:t>
            </a:r>
            <a:r>
              <a:rPr lang="en-US" sz="3600" dirty="0" err="1"/>
              <a:t>Jawahar</a:t>
            </a:r>
            <a:r>
              <a:rPr lang="en-US" sz="3600" dirty="0"/>
              <a:t> </a:t>
            </a:r>
            <a:r>
              <a:rPr lang="en-US" sz="3600" dirty="0" err="1"/>
              <a:t>Rozgar</a:t>
            </a:r>
            <a:r>
              <a:rPr lang="en-US" sz="3600" dirty="0"/>
              <a:t> </a:t>
            </a:r>
            <a:r>
              <a:rPr lang="en-US" sz="3600" dirty="0" err="1"/>
              <a:t>Yojana</a:t>
            </a:r>
            <a:r>
              <a:rPr lang="en-US" sz="3600" dirty="0"/>
              <a:t>, TRYSEM, MGNREGP, IRDP </a:t>
            </a:r>
          </a:p>
        </p:txBody>
      </p:sp>
    </p:spTree>
    <p:extLst>
      <p:ext uri="{BB962C8B-B14F-4D97-AF65-F5344CB8AC3E}">
        <p14:creationId xmlns:p14="http://schemas.microsoft.com/office/powerpoint/2010/main" val="3429666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200" y="665018"/>
            <a:ext cx="4087016" cy="707886"/>
          </a:xfrm>
          <a:prstGeom prst="rect">
            <a:avLst/>
          </a:prstGeom>
        </p:spPr>
        <p:txBody>
          <a:bodyPr wrap="none">
            <a:spAutoFit/>
          </a:bodyPr>
          <a:lstStyle/>
          <a:p>
            <a:pPr algn="ctr"/>
            <a:r>
              <a:rPr lang="en-US" sz="4000" b="1" dirty="0"/>
              <a:t>Economic Stability</a:t>
            </a:r>
            <a:endParaRPr lang="en-US" sz="4000" dirty="0"/>
          </a:p>
        </p:txBody>
      </p:sp>
      <p:sp>
        <p:nvSpPr>
          <p:cNvPr id="3" name="TextBox 2"/>
          <p:cNvSpPr txBox="1"/>
          <p:nvPr/>
        </p:nvSpPr>
        <p:spPr>
          <a:xfrm>
            <a:off x="762000" y="1905000"/>
            <a:ext cx="7620000" cy="3539430"/>
          </a:xfrm>
          <a:prstGeom prst="rect">
            <a:avLst/>
          </a:prstGeom>
          <a:noFill/>
        </p:spPr>
        <p:txBody>
          <a:bodyPr wrap="square" rtlCol="0">
            <a:spAutoFit/>
          </a:bodyPr>
          <a:lstStyle/>
          <a:p>
            <a:pPr marL="285750" indent="-285750" algn="just">
              <a:buFont typeface="Wingdings" pitchFamily="2" charset="2"/>
              <a:buChar char="§"/>
            </a:pPr>
            <a:r>
              <a:rPr lang="en-US" sz="2800" dirty="0"/>
              <a:t>M</a:t>
            </a:r>
            <a:r>
              <a:rPr lang="en-US" sz="2800" dirty="0" smtClean="0"/>
              <a:t>aintenance </a:t>
            </a:r>
            <a:r>
              <a:rPr lang="en-US" sz="2800" dirty="0"/>
              <a:t>of reasonable economic stability in the phase of short run international cyclical </a:t>
            </a:r>
            <a:r>
              <a:rPr lang="en-US" sz="2800" dirty="0" smtClean="0"/>
              <a:t>fluctuations</a:t>
            </a:r>
          </a:p>
          <a:p>
            <a:pPr marL="285750" indent="-285750" algn="just">
              <a:buFont typeface="Wingdings" pitchFamily="2" charset="2"/>
              <a:buChar char="§"/>
            </a:pPr>
            <a:r>
              <a:rPr lang="en-US" sz="2800" dirty="0"/>
              <a:t>During a period of boom or inflation, heavy import duty on import of consumer goods and luxury goods can be </a:t>
            </a:r>
            <a:r>
              <a:rPr lang="en-US" sz="2800" dirty="0" smtClean="0"/>
              <a:t>levied</a:t>
            </a:r>
          </a:p>
          <a:p>
            <a:pPr marL="285750" indent="-285750" algn="just">
              <a:buFont typeface="Wingdings" pitchFamily="2" charset="2"/>
              <a:buChar char="§"/>
            </a:pPr>
            <a:r>
              <a:rPr lang="en-US" sz="2800" dirty="0" smtClean="0"/>
              <a:t>During </a:t>
            </a:r>
            <a:r>
              <a:rPr lang="en-US" sz="2800" dirty="0"/>
              <a:t>depression Govt. should spend for public works </a:t>
            </a:r>
            <a:r>
              <a:rPr lang="en-US" sz="2800" dirty="0" err="1"/>
              <a:t>programme</a:t>
            </a:r>
            <a:endParaRPr lang="en-US" sz="2800" dirty="0"/>
          </a:p>
        </p:txBody>
      </p:sp>
    </p:spTree>
    <p:extLst>
      <p:ext uri="{BB962C8B-B14F-4D97-AF65-F5344CB8AC3E}">
        <p14:creationId xmlns:p14="http://schemas.microsoft.com/office/powerpoint/2010/main" val="1491406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838200"/>
            <a:ext cx="6248400" cy="1200329"/>
          </a:xfrm>
          <a:prstGeom prst="rect">
            <a:avLst/>
          </a:prstGeom>
        </p:spPr>
        <p:txBody>
          <a:bodyPr wrap="square">
            <a:spAutoFit/>
          </a:bodyPr>
          <a:lstStyle/>
          <a:p>
            <a:pPr algn="ctr"/>
            <a:r>
              <a:rPr lang="en-US" sz="3600" b="1" dirty="0"/>
              <a:t>Increase the Rate of Capital formation and Investment</a:t>
            </a:r>
            <a:endParaRPr lang="en-US" sz="3600" dirty="0"/>
          </a:p>
        </p:txBody>
      </p:sp>
      <p:sp>
        <p:nvSpPr>
          <p:cNvPr id="3" name="TextBox 2"/>
          <p:cNvSpPr txBox="1"/>
          <p:nvPr/>
        </p:nvSpPr>
        <p:spPr>
          <a:xfrm>
            <a:off x="637309" y="2514600"/>
            <a:ext cx="8534400" cy="3586944"/>
          </a:xfrm>
          <a:prstGeom prst="rect">
            <a:avLst/>
          </a:prstGeom>
          <a:noFill/>
        </p:spPr>
        <p:txBody>
          <a:bodyPr wrap="square" rtlCol="0">
            <a:spAutoFit/>
          </a:bodyPr>
          <a:lstStyle/>
          <a:p>
            <a:pPr marL="342900" marR="0" lvl="0" indent="-342900" algn="just">
              <a:lnSpc>
                <a:spcPct val="115000"/>
              </a:lnSpc>
              <a:spcBef>
                <a:spcPts val="0"/>
              </a:spcBef>
              <a:spcAft>
                <a:spcPts val="0"/>
              </a:spcAft>
              <a:buFont typeface="Wingdings"/>
              <a:buChar char=""/>
            </a:pPr>
            <a:r>
              <a:rPr lang="en-US" sz="4000" dirty="0">
                <a:latin typeface="Times New Roman"/>
                <a:ea typeface="Calibri"/>
                <a:cs typeface="Times New Roman"/>
              </a:rPr>
              <a:t>Direct physical controls</a:t>
            </a:r>
            <a:endParaRPr lang="en-US" sz="4000" dirty="0">
              <a:ea typeface="Calibri"/>
              <a:cs typeface="Times New Roman"/>
            </a:endParaRPr>
          </a:p>
          <a:p>
            <a:pPr marL="342900" marR="0" lvl="0" indent="-342900" algn="just">
              <a:lnSpc>
                <a:spcPct val="115000"/>
              </a:lnSpc>
              <a:spcBef>
                <a:spcPts val="0"/>
              </a:spcBef>
              <a:spcAft>
                <a:spcPts val="0"/>
              </a:spcAft>
              <a:buFont typeface="Wingdings"/>
              <a:buChar char=""/>
            </a:pPr>
            <a:r>
              <a:rPr lang="en-US" sz="4000" dirty="0">
                <a:latin typeface="Times New Roman"/>
                <a:ea typeface="Calibri"/>
                <a:cs typeface="Times New Roman"/>
              </a:rPr>
              <a:t>Increasing tax rates</a:t>
            </a:r>
            <a:endParaRPr lang="en-US" sz="4000" dirty="0">
              <a:ea typeface="Calibri"/>
              <a:cs typeface="Times New Roman"/>
            </a:endParaRPr>
          </a:p>
          <a:p>
            <a:pPr marL="342900" marR="0" lvl="0" indent="-342900" algn="just">
              <a:lnSpc>
                <a:spcPct val="115000"/>
              </a:lnSpc>
              <a:spcBef>
                <a:spcPts val="0"/>
              </a:spcBef>
              <a:spcAft>
                <a:spcPts val="0"/>
              </a:spcAft>
              <a:buFont typeface="Wingdings"/>
              <a:buChar char=""/>
            </a:pPr>
            <a:r>
              <a:rPr lang="en-US" sz="4000" dirty="0">
                <a:latin typeface="Times New Roman"/>
                <a:ea typeface="Calibri"/>
                <a:cs typeface="Times New Roman"/>
              </a:rPr>
              <a:t>Imposition of new taxes</a:t>
            </a:r>
            <a:endParaRPr lang="en-US" sz="4000" dirty="0">
              <a:ea typeface="Calibri"/>
              <a:cs typeface="Times New Roman"/>
            </a:endParaRPr>
          </a:p>
          <a:p>
            <a:pPr marL="342900" marR="0" lvl="0" indent="-342900" algn="just">
              <a:lnSpc>
                <a:spcPct val="115000"/>
              </a:lnSpc>
              <a:spcBef>
                <a:spcPts val="0"/>
              </a:spcBef>
              <a:spcAft>
                <a:spcPts val="0"/>
              </a:spcAft>
              <a:buFont typeface="Wingdings"/>
              <a:buChar char=""/>
            </a:pPr>
            <a:r>
              <a:rPr lang="en-US" sz="4000" dirty="0">
                <a:latin typeface="Times New Roman"/>
                <a:ea typeface="Calibri"/>
                <a:cs typeface="Times New Roman"/>
              </a:rPr>
              <a:t>Surplus from public enterprises</a:t>
            </a:r>
            <a:endParaRPr lang="en-US" sz="4000" dirty="0">
              <a:ea typeface="Calibri"/>
              <a:cs typeface="Times New Roman"/>
            </a:endParaRPr>
          </a:p>
          <a:p>
            <a:pPr marL="342900" marR="0" lvl="0" indent="-342900" algn="just">
              <a:lnSpc>
                <a:spcPct val="115000"/>
              </a:lnSpc>
              <a:spcBef>
                <a:spcPts val="0"/>
              </a:spcBef>
              <a:spcAft>
                <a:spcPts val="0"/>
              </a:spcAft>
              <a:buFont typeface="Wingdings"/>
              <a:buChar char=""/>
            </a:pPr>
            <a:r>
              <a:rPr lang="en-US" sz="4000" dirty="0">
                <a:latin typeface="Times New Roman"/>
                <a:ea typeface="Calibri"/>
                <a:cs typeface="Times New Roman"/>
              </a:rPr>
              <a:t>Public </a:t>
            </a:r>
            <a:r>
              <a:rPr lang="en-US" sz="4000" dirty="0" smtClean="0">
                <a:latin typeface="Times New Roman"/>
                <a:ea typeface="Calibri"/>
                <a:cs typeface="Times New Roman"/>
              </a:rPr>
              <a:t>borrowing</a:t>
            </a:r>
            <a:endParaRPr lang="en-US" sz="4000" dirty="0">
              <a:ea typeface="Calibri"/>
              <a:cs typeface="Times New Roman"/>
            </a:endParaRPr>
          </a:p>
        </p:txBody>
      </p:sp>
    </p:spTree>
    <p:extLst>
      <p:ext uri="{BB962C8B-B14F-4D97-AF65-F5344CB8AC3E}">
        <p14:creationId xmlns:p14="http://schemas.microsoft.com/office/powerpoint/2010/main" val="3827957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90912"/>
            <a:ext cx="8725594" cy="646331"/>
          </a:xfrm>
          <a:prstGeom prst="rect">
            <a:avLst/>
          </a:prstGeom>
        </p:spPr>
        <p:txBody>
          <a:bodyPr wrap="none">
            <a:spAutoFit/>
          </a:bodyPr>
          <a:lstStyle/>
          <a:p>
            <a:r>
              <a:rPr lang="en-US" sz="3600" b="1" dirty="0"/>
              <a:t>Equitable Distribution of Wealth and Income</a:t>
            </a:r>
            <a:endParaRPr lang="en-US" sz="3600" dirty="0"/>
          </a:p>
        </p:txBody>
      </p:sp>
      <p:sp>
        <p:nvSpPr>
          <p:cNvPr id="3" name="TextBox 2"/>
          <p:cNvSpPr txBox="1"/>
          <p:nvPr/>
        </p:nvSpPr>
        <p:spPr>
          <a:xfrm>
            <a:off x="325582" y="2133600"/>
            <a:ext cx="8153400" cy="2862322"/>
          </a:xfrm>
          <a:prstGeom prst="rect">
            <a:avLst/>
          </a:prstGeom>
          <a:noFill/>
        </p:spPr>
        <p:txBody>
          <a:bodyPr wrap="square" rtlCol="0">
            <a:spAutoFit/>
          </a:bodyPr>
          <a:lstStyle/>
          <a:p>
            <a:pPr marL="285750" indent="-285750">
              <a:buFont typeface="Arial" pitchFamily="34" charset="0"/>
              <a:buChar char="•"/>
            </a:pPr>
            <a:r>
              <a:rPr lang="en-US" sz="3600" dirty="0"/>
              <a:t>Progressive taxation of </a:t>
            </a:r>
            <a:r>
              <a:rPr lang="en-US" sz="3600" dirty="0" smtClean="0"/>
              <a:t>income</a:t>
            </a:r>
          </a:p>
          <a:p>
            <a:endParaRPr lang="en-US" sz="3600" dirty="0" smtClean="0"/>
          </a:p>
          <a:p>
            <a:pPr marL="285750" indent="-285750">
              <a:buFont typeface="Arial" pitchFamily="34" charset="0"/>
              <a:buChar char="•"/>
            </a:pPr>
            <a:r>
              <a:rPr lang="en-US" sz="3600" dirty="0"/>
              <a:t>The amount so raised can be spent on public works which will give it to the lower income groups</a:t>
            </a:r>
          </a:p>
        </p:txBody>
      </p:sp>
    </p:spTree>
    <p:extLst>
      <p:ext uri="{BB962C8B-B14F-4D97-AF65-F5344CB8AC3E}">
        <p14:creationId xmlns:p14="http://schemas.microsoft.com/office/powerpoint/2010/main" val="3653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304800"/>
            <a:ext cx="5291320" cy="830997"/>
          </a:xfrm>
          <a:prstGeom prst="rect">
            <a:avLst/>
          </a:prstGeom>
        </p:spPr>
        <p:txBody>
          <a:bodyPr wrap="none">
            <a:spAutoFit/>
          </a:bodyPr>
          <a:lstStyle/>
          <a:p>
            <a:r>
              <a:rPr lang="en-US" sz="4800" b="1" dirty="0"/>
              <a:t>Counteract Inflation</a:t>
            </a:r>
            <a:endParaRPr lang="en-US" sz="4800" dirty="0"/>
          </a:p>
        </p:txBody>
      </p:sp>
      <p:sp>
        <p:nvSpPr>
          <p:cNvPr id="3" name="TextBox 2"/>
          <p:cNvSpPr txBox="1"/>
          <p:nvPr/>
        </p:nvSpPr>
        <p:spPr>
          <a:xfrm>
            <a:off x="381000" y="2133600"/>
            <a:ext cx="8458200" cy="3108543"/>
          </a:xfrm>
          <a:prstGeom prst="rect">
            <a:avLst/>
          </a:prstGeom>
          <a:noFill/>
        </p:spPr>
        <p:txBody>
          <a:bodyPr wrap="square" rtlCol="0">
            <a:spAutoFit/>
          </a:bodyPr>
          <a:lstStyle/>
          <a:p>
            <a:pPr marL="285750" indent="-285750" algn="just">
              <a:buFont typeface="Arial" pitchFamily="34" charset="0"/>
              <a:buChar char="•"/>
            </a:pPr>
            <a:r>
              <a:rPr lang="en-US" sz="2800" dirty="0"/>
              <a:t>Taxation is the most crucial instrument of anti- inflationary fiscal </a:t>
            </a:r>
            <a:r>
              <a:rPr lang="en-US" sz="2800" dirty="0" smtClean="0"/>
              <a:t>policy</a:t>
            </a:r>
            <a:endParaRPr lang="en-US" sz="2800" dirty="0"/>
          </a:p>
          <a:p>
            <a:pPr marL="285750" indent="-285750" algn="just">
              <a:buFont typeface="Arial" pitchFamily="34" charset="0"/>
              <a:buChar char="•"/>
            </a:pPr>
            <a:endParaRPr lang="en-US" sz="2800" dirty="0" smtClean="0"/>
          </a:p>
          <a:p>
            <a:pPr marL="285750" indent="-285750" algn="just">
              <a:buFont typeface="Arial" pitchFamily="34" charset="0"/>
              <a:buChar char="•"/>
            </a:pPr>
            <a:r>
              <a:rPr lang="en-US" sz="2800" dirty="0" smtClean="0"/>
              <a:t>Fiscal </a:t>
            </a:r>
            <a:r>
              <a:rPr lang="en-US" sz="2800" dirty="0"/>
              <a:t>measures should include the removal of bottlenecks and structural rigidities, granting of subsidies etc. Above all, these fiscal measures have to be supplemented with suitable monetary measures. </a:t>
            </a:r>
          </a:p>
        </p:txBody>
      </p:sp>
    </p:spTree>
    <p:extLst>
      <p:ext uri="{BB962C8B-B14F-4D97-AF65-F5344CB8AC3E}">
        <p14:creationId xmlns:p14="http://schemas.microsoft.com/office/powerpoint/2010/main" val="2476418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34</TotalTime>
  <Words>393</Words>
  <Application>Microsoft Office PowerPoint</Application>
  <PresentationFormat>On-screen Show (4:3)</PresentationFormat>
  <Paragraphs>51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FISCAL POLICY </vt:lpstr>
      <vt:lpstr>FISCAL POLICY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Scope and Time Limit of Fiscal Measurement  Changes in Balance of Payment  Limitations on the Distribution of Income  Conflicts in the Objectives of Fiscal Policy  Lack of Co-ordination between The Various Fiscal Tools   Delay in the Implementation of Fiscal Measures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POLICY</dc:title>
  <dc:creator>REMYAKRISHNAN</dc:creator>
  <cp:lastModifiedBy>ss</cp:lastModifiedBy>
  <cp:revision>6</cp:revision>
  <dcterms:created xsi:type="dcterms:W3CDTF">2006-08-16T00:00:00Z</dcterms:created>
  <dcterms:modified xsi:type="dcterms:W3CDTF">2017-01-14T03:59:43Z</dcterms:modified>
</cp:coreProperties>
</file>